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676" r:id="rId5"/>
    <p:sldMasterId id="2147483662" r:id="rId6"/>
  </p:sldMasterIdLst>
  <p:notesMasterIdLst>
    <p:notesMasterId r:id="rId26"/>
  </p:notesMasterIdLst>
  <p:handoutMasterIdLst>
    <p:handoutMasterId r:id="rId27"/>
  </p:handoutMasterIdLst>
  <p:sldIdLst>
    <p:sldId id="269" r:id="rId7"/>
    <p:sldId id="278" r:id="rId8"/>
    <p:sldId id="257" r:id="rId9"/>
    <p:sldId id="272" r:id="rId10"/>
    <p:sldId id="286" r:id="rId11"/>
    <p:sldId id="287" r:id="rId12"/>
    <p:sldId id="288" r:id="rId13"/>
    <p:sldId id="273" r:id="rId14"/>
    <p:sldId id="270" r:id="rId15"/>
    <p:sldId id="274" r:id="rId16"/>
    <p:sldId id="279" r:id="rId17"/>
    <p:sldId id="280" r:id="rId18"/>
    <p:sldId id="285" r:id="rId19"/>
    <p:sldId id="276" r:id="rId20"/>
    <p:sldId id="277" r:id="rId21"/>
    <p:sldId id="283" r:id="rId22"/>
    <p:sldId id="282" r:id="rId23"/>
    <p:sldId id="284" r:id="rId24"/>
    <p:sldId id="271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AE0"/>
    <a:srgbClr val="009881"/>
    <a:srgbClr val="89F7E2"/>
    <a:srgbClr val="9AE8F4"/>
    <a:srgbClr val="00659B"/>
    <a:srgbClr val="BDE7FF"/>
    <a:srgbClr val="FDE2CF"/>
    <a:srgbClr val="EB6608"/>
    <a:srgbClr val="D6C2D6"/>
    <a:srgbClr val="B1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19DEB-92C3-154E-8232-6919AD884B68}" v="50" dt="2025-04-22T21:33:20.093"/>
    <p1510:client id="{38C9E375-34C1-55B8-8C9F-4D66A7EBDC25}" v="165" dt="2025-04-22T21:31:59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E4DA605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8_24DD365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err="1"/>
              <a:t>Graph</a:t>
            </a:r>
            <a:r>
              <a:rPr lang="cs-CZ"/>
              <a:t> </a:t>
            </a:r>
            <a:r>
              <a:rPr lang="cs-CZ" err="1"/>
              <a:t>name</a:t>
            </a:r>
            <a:endParaRPr lang="cs-CZ"/>
          </a:p>
        </c:rich>
      </c:tx>
      <c:layout>
        <c:manualLayout>
          <c:xMode val="edge"/>
          <c:yMode val="edge"/>
          <c:x val="6.7578487579540367E-2"/>
          <c:y val="3.0657188432465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61-448B-9883-4DDC5A2D2ED5}"/>
              </c:ext>
            </c:extLst>
          </c:dPt>
          <c:dPt>
            <c:idx val="1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62-43CA-A3D1-3649BE932101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62-43CA-A3D1-3649BE932101}"/>
              </c:ext>
            </c:extLst>
          </c:dPt>
          <c:dPt>
            <c:idx val="3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62-43CA-A3D1-3649BE932101}"/>
              </c:ext>
            </c:extLst>
          </c:dPt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61-448B-9883-4DDC5A2D2ED5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B10062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61-448B-9883-4DDC5A2D2ED5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EB660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61-448B-9883-4DDC5A2D2ED5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00659B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61-448B-9883-4DDC5A2D2ED5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00988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61-448B-9883-4DDC5A2D2ED5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61-448B-9883-4DDC5A2D2ED5}"/>
            </c:ext>
          </c:extLst>
        </c:ser>
        <c:ser>
          <c:idx val="6"/>
          <c:order val="6"/>
          <c:tx>
            <c:strRef>
              <c:f>List1!$H$1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E7308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List1!$H$2:$H$5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61-448B-9883-4DDC5A2D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283247"/>
        <c:axId val="336943279"/>
      </c:barChart>
      <c:catAx>
        <c:axId val="336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36943279"/>
        <c:crosses val="autoZero"/>
        <c:auto val="1"/>
        <c:lblAlgn val="ctr"/>
        <c:lblOffset val="100"/>
        <c:noMultiLvlLbl val="0"/>
      </c:catAx>
      <c:valAx>
        <c:axId val="33694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36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err="1"/>
              <a:t>Graph</a:t>
            </a:r>
            <a:r>
              <a:rPr lang="cs-CZ"/>
              <a:t> </a:t>
            </a:r>
            <a:r>
              <a:rPr lang="cs-CZ" err="1"/>
              <a:t>name</a:t>
            </a:r>
            <a:endParaRPr lang="cs-CZ"/>
          </a:p>
        </c:rich>
      </c:tx>
      <c:layout>
        <c:manualLayout>
          <c:xMode val="edge"/>
          <c:yMode val="edge"/>
          <c:x val="6.7578487579540367E-2"/>
          <c:y val="3.0657188432465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61-448B-9883-4DDC5A2D2ED5}"/>
              </c:ext>
            </c:extLst>
          </c:dPt>
          <c:dPt>
            <c:idx val="1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62-43CA-A3D1-3649BE932101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62-43CA-A3D1-3649BE932101}"/>
              </c:ext>
            </c:extLst>
          </c:dPt>
          <c:dPt>
            <c:idx val="3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62-43CA-A3D1-3649BE932101}"/>
              </c:ext>
            </c:extLst>
          </c:dPt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61-448B-9883-4DDC5A2D2ED5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B10062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61-448B-9883-4DDC5A2D2ED5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EB660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61-448B-9883-4DDC5A2D2ED5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00659B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61-448B-9883-4DDC5A2D2ED5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00988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61-448B-9883-4DDC5A2D2ED5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61-448B-9883-4DDC5A2D2ED5}"/>
            </c:ext>
          </c:extLst>
        </c:ser>
        <c:ser>
          <c:idx val="6"/>
          <c:order val="6"/>
          <c:tx>
            <c:strRef>
              <c:f>List1!$H$1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E7308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List1!$H$2:$H$5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61-448B-9883-4DDC5A2D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283247"/>
        <c:axId val="336943279"/>
      </c:barChart>
      <c:catAx>
        <c:axId val="336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36943279"/>
        <c:crosses val="autoZero"/>
        <c:auto val="1"/>
        <c:lblAlgn val="ctr"/>
        <c:lblOffset val="100"/>
        <c:noMultiLvlLbl val="0"/>
      </c:catAx>
      <c:valAx>
        <c:axId val="33694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36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E363233D-14E2-4EAB-A45B-6DD17B10A0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24B61B7-B48A-453F-A947-CCB87FE32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76454-0E5A-4112-B7BD-641CEC355491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501CD09-CC6D-4244-8F37-2B02A63773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A357BF4-BCEB-4FCF-9894-3EFD25ACD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E1CD4-AFF3-482C-B49D-863FB9A281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391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F72D8-D4BF-4E93-B6A3-DBC0ACFDE57B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E8CBE-99EE-4FFE-9422-C5DCAE65908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50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adpis 1">
            <a:extLst>
              <a:ext uri="{FF2B5EF4-FFF2-40B4-BE49-F238E27FC236}">
                <a16:creationId xmlns:a16="http://schemas.microsoft.com/office/drawing/2014/main" id="{BCFBFDBF-9775-417E-BA8E-B87EF1F168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999" y="2308461"/>
            <a:ext cx="104775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err="1"/>
              <a:t>Title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presentation</a:t>
            </a:r>
            <a:endParaRPr lang="cs-CZ"/>
          </a:p>
        </p:txBody>
      </p:sp>
      <p:sp>
        <p:nvSpPr>
          <p:cNvPr id="15" name="Podnadpis 2">
            <a:extLst>
              <a:ext uri="{FF2B5EF4-FFF2-40B4-BE49-F238E27FC236}">
                <a16:creationId xmlns:a16="http://schemas.microsoft.com/office/drawing/2014/main" id="{C0634D68-8863-41FE-805D-0BE2BA701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4204911"/>
            <a:ext cx="104521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err="1"/>
              <a:t>Subtitle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presentation</a:t>
            </a:r>
            <a:endParaRPr lang="cs-CZ"/>
          </a:p>
        </p:txBody>
      </p:sp>
      <p:sp>
        <p:nvSpPr>
          <p:cNvPr id="16" name="Zástupný text 2">
            <a:extLst>
              <a:ext uri="{FF2B5EF4-FFF2-40B4-BE49-F238E27FC236}">
                <a16:creationId xmlns:a16="http://schemas.microsoft.com/office/drawing/2014/main" id="{BAD72215-4488-478B-AA80-137C3F4375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00988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and surname of author</a:t>
            </a:r>
            <a:endParaRPr lang="cs-CZ"/>
          </a:p>
        </p:txBody>
      </p:sp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480DDDC1-F516-4966-A9D6-C0AE0026C9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4A4A49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Name </a:t>
            </a:r>
            <a:r>
              <a:rPr lang="cs-CZ" err="1"/>
              <a:t>of</a:t>
            </a:r>
            <a:r>
              <a:rPr lang="cs-CZ"/>
              <a:t> department</a:t>
            </a:r>
          </a:p>
        </p:txBody>
      </p:sp>
    </p:spTree>
    <p:extLst>
      <p:ext uri="{BB962C8B-B14F-4D97-AF65-F5344CB8AC3E}">
        <p14:creationId xmlns:p14="http://schemas.microsoft.com/office/powerpoint/2010/main" val="1054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9841DB2C-4E87-4F77-9936-DB53842AFF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9227022"/>
              </p:ext>
            </p:extLst>
          </p:nvPr>
        </p:nvGraphicFramePr>
        <p:xfrm>
          <a:off x="838201" y="2152650"/>
          <a:ext cx="10372722" cy="360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14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36048962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24215458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4556206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0406489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769508777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3799914238"/>
                    </a:ext>
                  </a:extLst>
                </a:gridCol>
                <a:gridCol w="1173410">
                  <a:extLst>
                    <a:ext uri="{9D8B030D-6E8A-4147-A177-3AD203B41FA5}">
                      <a16:colId xmlns:a16="http://schemas.microsoft.com/office/drawing/2014/main" val="1835371581"/>
                    </a:ext>
                  </a:extLst>
                </a:gridCol>
              </a:tblGrid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3975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19941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94286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2544"/>
                  </a:ext>
                </a:extLst>
              </a:tr>
            </a:tbl>
          </a:graphicData>
        </a:graphic>
      </p:graphicFrame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322415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9841DB2C-4E87-4F77-9936-DB53842AFF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10820668"/>
              </p:ext>
            </p:extLst>
          </p:nvPr>
        </p:nvGraphicFramePr>
        <p:xfrm>
          <a:off x="838201" y="2152650"/>
          <a:ext cx="10372722" cy="360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14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36048962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24215458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4556206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0406489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769508777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3799914238"/>
                    </a:ext>
                  </a:extLst>
                </a:gridCol>
                <a:gridCol w="1173410">
                  <a:extLst>
                    <a:ext uri="{9D8B030D-6E8A-4147-A177-3AD203B41FA5}">
                      <a16:colId xmlns:a16="http://schemas.microsoft.com/office/drawing/2014/main" val="1835371581"/>
                    </a:ext>
                  </a:extLst>
                </a:gridCol>
              </a:tblGrid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err="1"/>
                        <a:t>Column</a:t>
                      </a:r>
                      <a:endParaRPr lang="cs-CZ"/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3975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19941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94286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err="1"/>
                        <a:t>Row</a:t>
                      </a:r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2544"/>
                  </a:ext>
                </a:extLst>
              </a:tr>
            </a:tbl>
          </a:graphicData>
        </a:graphic>
      </p:graphicFrame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117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75CB4D-7416-4123-83CE-C769D1CEF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0998F7-E90D-471F-891C-0FD12349B8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F5FE98-251D-4D3C-B8B7-DADD6DEB86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the template style.</a:t>
            </a:r>
            <a:endParaRPr lang="cs-CZ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90EA42-058E-4D22-B615-D930D64C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78A484A-2BA3-41B7-86CF-5D3F930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1B4CD1-4B53-455D-AE40-D95A24E4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0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697884-28AE-4700-9C13-68750D37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173077C-429C-4C0E-8F05-9FFAC62D143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Picture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7844AFA-992F-4BE4-ABDB-10F592A4413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the template style.</a:t>
            </a:r>
            <a:endParaRPr lang="cs-CZ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442129-45B5-4C81-B28A-AA85D4F4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6712F59-4F02-4916-92FC-440DB3FE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3627A-E54A-4DF9-9A32-88F06F6E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2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/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F8634324-BF7C-40B1-AED7-7650EA0D4E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300150"/>
            <a:ext cx="105156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err="1"/>
              <a:t>Title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presentation</a:t>
            </a:r>
            <a:endParaRPr lang="cs-CZ"/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DE4C0A13-0437-4EFA-8F57-F5CE9FFABA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3599" y="4196600"/>
            <a:ext cx="104902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err="1"/>
              <a:t>Subtitle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presentation</a:t>
            </a:r>
            <a:endParaRPr lang="cs-CZ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A25F00FA-D3D9-4BEA-B818-367872B9088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89F7E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and surname of author</a:t>
            </a:r>
            <a:endParaRPr lang="cs-CZ"/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180B25F2-73DC-4C16-9BA7-ED91F92A275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name.surname@vse.cz</a:t>
            </a:r>
          </a:p>
        </p:txBody>
      </p:sp>
    </p:spTree>
    <p:extLst>
      <p:ext uri="{BB962C8B-B14F-4D97-AF65-F5344CB8AC3E}">
        <p14:creationId xmlns:p14="http://schemas.microsoft.com/office/powerpoint/2010/main" val="5775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FEBE9D-4844-416F-A47B-E71F5CB393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6471AA-641D-48E4-895F-2C70DDA447D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51239B-9FE1-4DB1-BD79-B7D38D33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3E641A-DC32-4DD9-8307-46D9DFF5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2F49C3-090D-4190-9CE2-36066030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79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AB441-3D76-4218-81BE-D7E4F3F92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84F63F-E322-46AC-A5C6-E1540E1BD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the template style.</a:t>
            </a:r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39DC5B-E1B0-4FCB-9D9A-C6471A28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462326-6725-45D6-8FAC-124BEDCD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B92F161-156E-4802-8F1B-078DF89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41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A8AAD-C4A1-48ED-8D79-3AB4069FE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D2D865-A902-4D7C-A0B5-B2C4BB195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template style.</a:t>
            </a:r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5CC91-7444-4FBB-B6F3-3E6FBD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05772A-E403-4DD1-B232-954A354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89E5D0-757E-45AA-8FEA-238040FB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2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401FF8-98E7-49CB-8B33-E139EF39E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F8276E-A998-4BB7-B53A-49EC37A410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4"/>
            <a:ext cx="5181600" cy="4530725"/>
          </a:xfrm>
        </p:spPr>
        <p:txBody>
          <a:bodyPr/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672645-DFF8-41C8-8BAC-5F24D188FE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530724"/>
          </a:xfrm>
        </p:spPr>
        <p:txBody>
          <a:bodyPr/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23C31C8-960E-4A18-BC09-35D75D58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33D9D5-2EC6-4E2A-AA85-6FCF97D6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F1E174-D347-4AB1-95DE-ECA0F485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11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E112A9-1FE6-4496-81B4-0842D25D8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12825"/>
            <a:ext cx="10515600" cy="1325563"/>
          </a:xfrm>
        </p:spPr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9BFB9E-5D3E-46B3-ABDB-B7E57DAC61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the text styles in the template</a:t>
            </a:r>
            <a:r>
              <a:rPr lang="cs-CZ"/>
              <a:t>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6502C15-7789-4EE7-A643-5A633ABA3C1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6F85072-0475-4304-BE03-A72EA7AC393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the text styles in the template</a:t>
            </a:r>
            <a:r>
              <a:rPr lang="cs-CZ"/>
              <a:t>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F1610A2-3C29-4B70-AF60-C2A3EBCE309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2C164E5-0EFB-46F1-BB95-CBBAC80C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4FD1153-99E6-4ECA-BF33-0E377D3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6282298-48D6-4F29-8798-A54B0577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2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6D0A4D5-BA9C-4FF3-8DED-5DC2BE4CD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4053716"/>
              </p:ext>
            </p:extLst>
          </p:nvPr>
        </p:nvGraphicFramePr>
        <p:xfrm>
          <a:off x="838200" y="1990725"/>
          <a:ext cx="10372724" cy="414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95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6D0A4D5-BA9C-4FF3-8DED-5DC2BE4CD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52838315"/>
              </p:ext>
            </p:extLst>
          </p:nvPr>
        </p:nvGraphicFramePr>
        <p:xfrm>
          <a:off x="838200" y="1990725"/>
          <a:ext cx="10372724" cy="414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84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CCECCDED-5AD0-4577-B18F-E20E578BC7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450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A4A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881"/>
        </a:buClr>
        <a:buFont typeface="Arial" panose="020B0604020202020204" pitchFamily="34" charset="0"/>
        <a:buChar char="•"/>
        <a:defRPr sz="2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4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0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21F3CF1A-6259-41FD-91CD-723AE2C9F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25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9F7E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08B7B42-1132-483D-B253-7CFFEC6A30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5228"/>
            <a:ext cx="12192000" cy="6861085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C6CEE9A6-5C2F-46B5-AC27-CAA4259CAAC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66569" y="360134"/>
            <a:ext cx="201673" cy="201673"/>
          </a:xfrm>
          <a:prstGeom prst="rect">
            <a:avLst/>
          </a:prstGeo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C9BD6FC4-37AE-4B67-BAA9-653707AB183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15252" y="358715"/>
            <a:ext cx="201673" cy="20167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8403B65-A3E4-4EA5-A348-D73A327280A2}"/>
              </a:ext>
            </a:extLst>
          </p:cNvPr>
          <p:cNvSpPr txBox="1"/>
          <p:nvPr userDrawn="1"/>
        </p:nvSpPr>
        <p:spPr>
          <a:xfrm>
            <a:off x="10208811" y="299367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err="1">
                <a:solidFill>
                  <a:srgbClr val="0098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fis.en.vse</a:t>
            </a:r>
            <a:endParaRPr lang="cs-CZ" sz="1600">
              <a:solidFill>
                <a:srgbClr val="0098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CDCD643-C700-45E8-8816-DD3D4AEF500E}"/>
              </a:ext>
            </a:extLst>
          </p:cNvPr>
          <p:cNvSpPr txBox="1"/>
          <p:nvPr userDrawn="1"/>
        </p:nvSpPr>
        <p:spPr>
          <a:xfrm>
            <a:off x="8443750" y="299367"/>
            <a:ext cx="157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400">
                <a:solidFill>
                  <a:srgbClr val="0098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fis.vse.cz/</a:t>
            </a:r>
            <a:r>
              <a:rPr lang="cs-CZ" sz="1400" err="1">
                <a:solidFill>
                  <a:srgbClr val="0098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endParaRPr lang="cs-CZ" sz="1400">
              <a:solidFill>
                <a:srgbClr val="0098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7A972C7-80EA-4001-A2C8-48457C78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A64F96-20EB-4338-812A-2CF45FA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4050"/>
            <a:ext cx="10372725" cy="443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the text styles in the template</a:t>
            </a:r>
            <a:r>
              <a:rPr lang="cs-CZ"/>
              <a:t>.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 err="1"/>
              <a:t>Third</a:t>
            </a:r>
            <a:r>
              <a:rPr lang="cs-CZ"/>
              <a:t> level</a:t>
            </a:r>
          </a:p>
          <a:p>
            <a:pPr lvl="3"/>
            <a:r>
              <a:rPr lang="cs-CZ" err="1"/>
              <a:t>Fourth</a:t>
            </a:r>
            <a:r>
              <a:rPr lang="cs-CZ"/>
              <a:t> level</a:t>
            </a:r>
          </a:p>
          <a:p>
            <a:pPr lvl="4"/>
            <a:r>
              <a:rPr lang="cs-CZ" err="1"/>
              <a:t>Fifth</a:t>
            </a:r>
            <a:r>
              <a:rPr lang="cs-CZ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49455D-C2AF-42AF-A377-1FD957033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329ADC-2255-4EF3-B5C0-B90829E78CD9}" type="datetimeFigureOut">
              <a:rPr lang="cs-CZ" smtClean="0"/>
              <a:pPr/>
              <a:t>22.04.2025</a:t>
            </a:fld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38892D-BE40-4B7B-98A7-1B108AC5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406528-E83B-4FF2-81FD-6E1ED0DE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371" y="6356350"/>
            <a:ext cx="2643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5CA258-668E-4A85-A197-2757C3BEE154}" type="slidenum">
              <a:rPr lang="cs-CZ" smtClean="0"/>
              <a:pPr/>
              <a:t>‹#›</a:t>
            </a:fld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ástupný nadpis 1">
            <a:extLst>
              <a:ext uri="{FF2B5EF4-FFF2-40B4-BE49-F238E27FC236}">
                <a16:creationId xmlns:a16="http://schemas.microsoft.com/office/drawing/2014/main" id="{D10A3706-260F-4282-8A81-582AB3112380}"/>
              </a:ext>
            </a:extLst>
          </p:cNvPr>
          <p:cNvSpPr txBox="1">
            <a:spLocks/>
          </p:cNvSpPr>
          <p:nvPr userDrawn="1"/>
        </p:nvSpPr>
        <p:spPr>
          <a:xfrm>
            <a:off x="11872452" y="6386024"/>
            <a:ext cx="387350" cy="45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5BC4F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fld id="{166024C8-F27F-4469-B950-3CAEC9128C7E}" type="slidenum">
              <a:rPr lang="cs-CZ" sz="1200" smtClean="0">
                <a:solidFill>
                  <a:schemeClr val="bg1"/>
                </a:solidFill>
              </a:rPr>
              <a:pPr algn="ctr"/>
              <a:t>‹#›</a:t>
            </a:fld>
            <a:endParaRPr lang="cs-CZ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0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2" r:id="rId7"/>
    <p:sldLayoutId id="2147483669" r:id="rId8"/>
    <p:sldLayoutId id="2147483673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988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988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3">
            <a:extLst>
              <a:ext uri="{FF2B5EF4-FFF2-40B4-BE49-F238E27FC236}">
                <a16:creationId xmlns:a16="http://schemas.microsoft.com/office/drawing/2014/main" id="{4C0DF06B-102F-44D8-AFB1-7A162137BE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31315" y="665393"/>
            <a:ext cx="2132162" cy="1733910"/>
          </a:xfrm>
        </p:spPr>
        <p:txBody>
          <a:bodyPr>
            <a:normAutofit/>
          </a:bodyPr>
          <a:lstStyle/>
          <a:p>
            <a:pPr algn="l"/>
            <a:r>
              <a:rPr lang="cs-CZ"/>
              <a:t>Dominik Nováček</a:t>
            </a:r>
          </a:p>
          <a:p>
            <a:pPr algn="l"/>
            <a:r>
              <a:rPr lang="cs-CZ"/>
              <a:t>Juraj </a:t>
            </a:r>
            <a:r>
              <a:rPr lang="cs-CZ" err="1"/>
              <a:t>Šlauka</a:t>
            </a:r>
            <a:endParaRPr lang="cs-CZ"/>
          </a:p>
          <a:p>
            <a:pPr algn="l"/>
            <a:r>
              <a:rPr lang="cs-CZ"/>
              <a:t>Richard Kalousek</a:t>
            </a:r>
          </a:p>
          <a:p>
            <a:pPr algn="l"/>
            <a:r>
              <a:rPr lang="cs-CZ"/>
              <a:t>Viktor </a:t>
            </a:r>
            <a:r>
              <a:rPr lang="cs-CZ" err="1"/>
              <a:t>Sívek</a:t>
            </a:r>
            <a:endParaRPr lang="cs-CZ"/>
          </a:p>
          <a:p>
            <a:pPr algn="l"/>
            <a:r>
              <a:rPr lang="cs-CZ"/>
              <a:t>Vojtěch Neumann</a:t>
            </a:r>
          </a:p>
        </p:txBody>
      </p:sp>
      <p:sp>
        <p:nvSpPr>
          <p:cNvPr id="7" name="Zástupný text 4">
            <a:extLst>
              <a:ext uri="{FF2B5EF4-FFF2-40B4-BE49-F238E27FC236}">
                <a16:creationId xmlns:a16="http://schemas.microsoft.com/office/drawing/2014/main" id="{104AED64-0018-4A61-8C10-D0EEB551CF2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731315" y="315096"/>
            <a:ext cx="1475116" cy="311628"/>
          </a:xfrm>
        </p:spPr>
        <p:txBody>
          <a:bodyPr>
            <a:normAutofit/>
          </a:bodyPr>
          <a:lstStyle/>
          <a:p>
            <a:pPr algn="l"/>
            <a:r>
              <a:rPr lang="cs-CZ" sz="1600" b="1"/>
              <a:t>Team 3</a:t>
            </a:r>
          </a:p>
        </p:txBody>
      </p:sp>
      <p:sp>
        <p:nvSpPr>
          <p:cNvPr id="8" name="Nadpis 3">
            <a:extLst>
              <a:ext uri="{FF2B5EF4-FFF2-40B4-BE49-F238E27FC236}">
                <a16:creationId xmlns:a16="http://schemas.microsoft.com/office/drawing/2014/main" id="{D76B6D03-BD1B-460F-B756-593EF324D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53" y="2109118"/>
            <a:ext cx="10900925" cy="2329347"/>
          </a:xfrm>
        </p:spPr>
        <p:txBody>
          <a:bodyPr>
            <a:normAutofit fontScale="90000"/>
          </a:bodyPr>
          <a:lstStyle/>
          <a:p>
            <a:r>
              <a:rPr lang="cs-CZ"/>
              <a:t>DATA–X</a:t>
            </a:r>
            <a:br>
              <a:rPr lang="cs-CZ"/>
            </a:br>
            <a:br>
              <a:rPr lang="cs-CZ"/>
            </a:br>
            <a:r>
              <a:rPr lang="cs-CZ"/>
              <a:t>P</a:t>
            </a:r>
            <a:r>
              <a:rPr lang="en-GB"/>
              <a:t>rice per night prediction in Prague</a:t>
            </a:r>
            <a:br>
              <a:rPr lang="en-GB"/>
            </a:br>
            <a:endParaRPr lang="cs-CZ"/>
          </a:p>
        </p:txBody>
      </p:sp>
      <p:sp>
        <p:nvSpPr>
          <p:cNvPr id="9" name="Podnadpis 4">
            <a:extLst>
              <a:ext uri="{FF2B5EF4-FFF2-40B4-BE49-F238E27FC236}">
                <a16:creationId xmlns:a16="http://schemas.microsoft.com/office/drawing/2014/main" id="{0ED13BF7-3255-4EAC-96CB-28435966C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1416" y="6451173"/>
            <a:ext cx="10477501" cy="813654"/>
          </a:xfrm>
        </p:spPr>
        <p:txBody>
          <a:bodyPr>
            <a:normAutofit/>
          </a:bodyPr>
          <a:lstStyle/>
          <a:p>
            <a:r>
              <a:rPr lang="cs-CZ" sz="1600">
                <a:latin typeface="Trebuchet MS" panose="020B0603020202020204" pitchFamily="34" charset="0"/>
              </a:rPr>
              <a:t>Prague, </a:t>
            </a:r>
            <a:r>
              <a:rPr lang="cs-CZ" sz="1600" err="1">
                <a:latin typeface="Trebuchet MS" panose="020B0603020202020204" pitchFamily="34" charset="0"/>
              </a:rPr>
              <a:t>April</a:t>
            </a:r>
            <a:r>
              <a:rPr lang="cs-CZ" sz="1600">
                <a:latin typeface="Trebuchet MS" panose="020B0603020202020204" pitchFamily="34" charset="0"/>
              </a:rPr>
              <a:t> 2025</a:t>
            </a:r>
            <a:endParaRPr lang="cs-CZ" sz="1600"/>
          </a:p>
        </p:txBody>
      </p:sp>
    </p:spTree>
    <p:extLst>
      <p:ext uri="{BB962C8B-B14F-4D97-AF65-F5344CB8AC3E}">
        <p14:creationId xmlns:p14="http://schemas.microsoft.com/office/powerpoint/2010/main" val="376164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0A3-1CBF-0F3B-0952-63717A26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1DCEE814-8334-4326-DEB7-0EE8BA5C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A6357B67-4052-6F7D-5C32-6AFAE23DE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/>
          </a:bodyPr>
          <a:lstStyle/>
          <a:p>
            <a:r>
              <a:rPr lang="en-GB"/>
              <a:t>Final model: </a:t>
            </a:r>
            <a:r>
              <a:rPr lang="en-GB" err="1"/>
              <a:t>XGBoost</a:t>
            </a:r>
            <a:endParaRPr lang="en-GB"/>
          </a:p>
          <a:p>
            <a:r>
              <a:rPr lang="en-GB"/>
              <a:t>Performance on test set:</a:t>
            </a:r>
          </a:p>
          <a:p>
            <a:pPr lvl="1"/>
            <a:r>
              <a:rPr lang="en-GB"/>
              <a:t>RMSE: 0.31</a:t>
            </a:r>
          </a:p>
          <a:p>
            <a:pPr lvl="1"/>
            <a:r>
              <a:rPr lang="en-GB"/>
              <a:t>R²: 0.624</a:t>
            </a:r>
          </a:p>
          <a:p>
            <a:r>
              <a:rPr lang="en-GB"/>
              <a:t>Interpretation:</a:t>
            </a:r>
          </a:p>
          <a:p>
            <a:pPr lvl="1"/>
            <a:r>
              <a:rPr lang="en-GB"/>
              <a:t>Model generalizes well</a:t>
            </a:r>
          </a:p>
          <a:p>
            <a:pPr lvl="1"/>
            <a:r>
              <a:rPr lang="en-GB"/>
              <a:t>Handles nonlinear relationships</a:t>
            </a:r>
          </a:p>
          <a:p>
            <a:pPr lvl="1"/>
            <a:r>
              <a:rPr lang="en-GB"/>
              <a:t>Robust to multicollinearity and noise</a:t>
            </a:r>
          </a:p>
        </p:txBody>
      </p:sp>
    </p:spTree>
    <p:extLst>
      <p:ext uri="{BB962C8B-B14F-4D97-AF65-F5344CB8AC3E}">
        <p14:creationId xmlns:p14="http://schemas.microsoft.com/office/powerpoint/2010/main" val="32872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3153-B93E-4B08-9642-58877BBF2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F8638A0A-BE59-56E0-C68F-73DEBE40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anchor="t">
            <a:normAutofit/>
          </a:bodyPr>
          <a:lstStyle/>
          <a:p>
            <a:r>
              <a:rPr lang="en-GB"/>
              <a:t>Results</a:t>
            </a:r>
            <a:endParaRPr lang="cs-CZ"/>
          </a:p>
        </p:txBody>
      </p:sp>
      <p:pic>
        <p:nvPicPr>
          <p:cNvPr id="2" name="Picture 1" descr="A graph with a red line and a dotted line">
            <a:extLst>
              <a:ext uri="{FF2B5EF4-FFF2-40B4-BE49-F238E27FC236}">
                <a16:creationId xmlns:a16="http://schemas.microsoft.com/office/drawing/2014/main" id="{03FD118B-2D96-837D-1B80-EA826006A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44" y="1587281"/>
            <a:ext cx="5364598" cy="527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A graph of a plot&#10;&#10;AI-generated content may be incorrect.">
            <a:extLst>
              <a:ext uri="{FF2B5EF4-FFF2-40B4-BE49-F238E27FC236}">
                <a16:creationId xmlns:a16="http://schemas.microsoft.com/office/drawing/2014/main" id="{F00376FF-EBF2-414B-5C81-8805534A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14" y="1789968"/>
            <a:ext cx="6494567" cy="4077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3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BAA2-E2C7-C987-30D9-E9FAB934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105B7DC0-E6B4-5DEA-CAD3-B6C46C8E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Feature importance</a:t>
            </a:r>
            <a:endParaRPr lang="cs-CZ"/>
          </a:p>
        </p:txBody>
      </p:sp>
      <p:pic>
        <p:nvPicPr>
          <p:cNvPr id="10" name="Content Placeholder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CD8B390-369F-B707-6E6A-8005F9EE0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15" y="946035"/>
            <a:ext cx="5054885" cy="5911965"/>
          </a:xfr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4E4416-8457-DA7C-17D5-7F409A67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789968"/>
            <a:ext cx="4341739" cy="50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7FA4-3716-9DE4-0D5C-36BD3DC3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E7BF407D-8CF2-316A-5174-91D055E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SHAP – feature importance</a:t>
            </a:r>
            <a:endParaRPr lang="cs-CZ"/>
          </a:p>
        </p:txBody>
      </p:sp>
      <p:pic>
        <p:nvPicPr>
          <p:cNvPr id="5" name="Content Placeholder 4" descr="A graph of a bar chart&#10;&#10;AI-generated content may be incorrect.">
            <a:extLst>
              <a:ext uri="{FF2B5EF4-FFF2-40B4-BE49-F238E27FC236}">
                <a16:creationId xmlns:a16="http://schemas.microsoft.com/office/drawing/2014/main" id="{BD82E2F2-A56C-F18F-0474-750E6A6C9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52" y="1678400"/>
            <a:ext cx="4597226" cy="4749832"/>
          </a:xfrm>
        </p:spPr>
      </p:pic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2E93CBFD-8356-68A5-6D5A-DEECB12F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16" y="1789968"/>
            <a:ext cx="3998718" cy="4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DEB7-61E0-DCAB-23BA-0AF2D9C0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2">
            <a:extLst>
              <a:ext uri="{FF2B5EF4-FFF2-40B4-BE49-F238E27FC236}">
                <a16:creationId xmlns:a16="http://schemas.microsoft.com/office/drawing/2014/main" id="{CABC76B3-C46A-E428-C30D-2EC5619D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99878"/>
            <a:ext cx="10515601" cy="1782150"/>
          </a:xfrm>
        </p:spPr>
        <p:txBody>
          <a:bodyPr/>
          <a:lstStyle/>
          <a:p>
            <a:r>
              <a:rPr lang="cs-CZ" err="1">
                <a:latin typeface="Arial"/>
                <a:cs typeface="Arial"/>
              </a:rPr>
              <a:t>Streamlit</a:t>
            </a:r>
            <a:r>
              <a:rPr lang="cs-CZ">
                <a:latin typeface="Arial"/>
                <a:cs typeface="Arial"/>
              </a:rPr>
              <a:t> APP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663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7">
            <a:extLst>
              <a:ext uri="{FF2B5EF4-FFF2-40B4-BE49-F238E27FC236}">
                <a16:creationId xmlns:a16="http://schemas.microsoft.com/office/drawing/2014/main" id="{CE3610C8-A227-53A0-BA3E-A7B1BB91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anchor="t">
            <a:normAutofit/>
          </a:bodyPr>
          <a:lstStyle/>
          <a:p>
            <a:r>
              <a:rPr lang="en-GB"/>
              <a:t>Preview</a:t>
            </a:r>
            <a:endParaRPr lang="cs-CZ"/>
          </a:p>
        </p:txBody>
      </p:sp>
      <p:pic>
        <p:nvPicPr>
          <p:cNvPr id="2" name="Obrázek 1" descr="Obsah obrázku text, obloha, snímek obrazovky, venku&#10;&#10;Obsah generovaný pomocí AI může být nesprávný.">
            <a:extLst>
              <a:ext uri="{FF2B5EF4-FFF2-40B4-BE49-F238E27FC236}">
                <a16:creationId xmlns:a16="http://schemas.microsoft.com/office/drawing/2014/main" id="{383DF6F9-76C7-B257-2E2A-0204A417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93" y="1924050"/>
            <a:ext cx="8246139" cy="4432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4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24E85-2E61-393F-5A81-4BF00ABE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2">
            <a:extLst>
              <a:ext uri="{FF2B5EF4-FFF2-40B4-BE49-F238E27FC236}">
                <a16:creationId xmlns:a16="http://schemas.microsoft.com/office/drawing/2014/main" id="{653841E8-EEA9-F175-88BF-1B92F592F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99878"/>
            <a:ext cx="10515601" cy="1782150"/>
          </a:xfrm>
        </p:spPr>
        <p:txBody>
          <a:bodyPr/>
          <a:lstStyle/>
          <a:p>
            <a:r>
              <a:rPr lang="cs-CZ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13164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E2E4-CE4F-6AD5-CF97-405A06E5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81DD4193-E01D-B909-3041-AEB32C25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Relation between the sentiment and price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C22F2DA7-3886-FC91-7D28-CE0244DA7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/>
          </a:bodyPr>
          <a:lstStyle/>
          <a:p>
            <a:r>
              <a:rPr lang="en-GB"/>
              <a:t>Higher prices are only slightly associated with higher ratings</a:t>
            </a:r>
          </a:p>
          <a:p>
            <a:pPr lvl="1"/>
            <a:r>
              <a:rPr lang="en-GB"/>
              <a:t>Pearson: 0.1469 (p-</a:t>
            </a:r>
            <a:r>
              <a:rPr lang="en-GB" err="1"/>
              <a:t>hodnota</a:t>
            </a:r>
            <a:r>
              <a:rPr lang="en-GB"/>
              <a:t> = 2.7474e-43)</a:t>
            </a:r>
          </a:p>
          <a:p>
            <a:pPr lvl="1"/>
            <a:r>
              <a:rPr lang="en-GB"/>
              <a:t>Spearman: 0.2062 (p-</a:t>
            </a:r>
            <a:r>
              <a:rPr lang="en-GB" err="1"/>
              <a:t>hodnota</a:t>
            </a:r>
            <a:r>
              <a:rPr lang="en-GB"/>
              <a:t> = 2.2404e-84)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E3019-4EFE-C7A9-1A2C-84E55DF5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7" y="3429000"/>
            <a:ext cx="5430108" cy="3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162CE-5F1B-54A1-688A-06E7B505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1C17412F-8A60-5365-DCAF-9EFBE3FC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High seasons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B8C42B08-9F58-BDE6-2728-B2C91DA2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7745"/>
            <a:ext cx="10415954" cy="4495800"/>
          </a:xfrm>
        </p:spPr>
        <p:txBody>
          <a:bodyPr>
            <a:normAutofit/>
          </a:bodyPr>
          <a:lstStyle/>
          <a:p>
            <a:r>
              <a:rPr lang="en-GB"/>
              <a:t>Highest demand - July and August, indicating peak season.</a:t>
            </a:r>
          </a:p>
          <a:p>
            <a:r>
              <a:rPr lang="en-GB"/>
              <a:t>These trends suggest summer months are the most active for short-term rentals.</a:t>
            </a:r>
          </a:p>
          <a:p>
            <a:r>
              <a:rPr lang="en-GB"/>
              <a:t>Reserved days have lower average prices than available ones.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30003-12A1-AD8C-3718-F4865320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819" y="4264242"/>
            <a:ext cx="4998932" cy="2476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D758B-3869-E44A-B6C3-EC067DB5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0" y="3763457"/>
            <a:ext cx="4998932" cy="29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text 4">
            <a:extLst>
              <a:ext uri="{FF2B5EF4-FFF2-40B4-BE49-F238E27FC236}">
                <a16:creationId xmlns:a16="http://schemas.microsoft.com/office/drawing/2014/main" id="{E6735602-8773-448C-B18F-D4F60A6354A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2088438"/>
          </a:xfrm>
        </p:spPr>
        <p:txBody>
          <a:bodyPr>
            <a:normAutofit/>
          </a:bodyPr>
          <a:lstStyle/>
          <a:p>
            <a:r>
              <a:rPr lang="en-US"/>
              <a:t>Dominik Nováček</a:t>
            </a:r>
          </a:p>
          <a:p>
            <a:r>
              <a:rPr lang="en-US"/>
              <a:t>Juraj </a:t>
            </a:r>
            <a:r>
              <a:rPr lang="en-US" err="1"/>
              <a:t>Šlauka</a:t>
            </a:r>
            <a:endParaRPr lang="en-US"/>
          </a:p>
          <a:p>
            <a:r>
              <a:rPr lang="en-US"/>
              <a:t>Richard Kalousek</a:t>
            </a:r>
          </a:p>
          <a:p>
            <a:r>
              <a:rPr lang="en-US"/>
              <a:t>Viktor </a:t>
            </a:r>
            <a:r>
              <a:rPr lang="en-US" err="1"/>
              <a:t>Sívek</a:t>
            </a:r>
            <a:endParaRPr lang="en-US"/>
          </a:p>
          <a:p>
            <a:r>
              <a:rPr lang="en-US"/>
              <a:t>Vojtěch Neumann</a:t>
            </a:r>
          </a:p>
        </p:txBody>
      </p:sp>
      <p:sp>
        <p:nvSpPr>
          <p:cNvPr id="9" name="Nadpis 2">
            <a:extLst>
              <a:ext uri="{FF2B5EF4-FFF2-40B4-BE49-F238E27FC236}">
                <a16:creationId xmlns:a16="http://schemas.microsoft.com/office/drawing/2014/main" id="{14428FA0-ACBE-433D-84F3-A266F522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cs-CZ" err="1"/>
              <a:t>Thank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your</a:t>
            </a:r>
            <a:r>
              <a:rPr lang="cs-CZ"/>
              <a:t> </a:t>
            </a:r>
            <a:r>
              <a:rPr lang="cs-CZ" err="1"/>
              <a:t>attention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855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6B3D-F2E6-3696-40F6-380EB61B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2">
            <a:extLst>
              <a:ext uri="{FF2B5EF4-FFF2-40B4-BE49-F238E27FC236}">
                <a16:creationId xmlns:a16="http://schemas.microsoft.com/office/drawing/2014/main" id="{BC4DC6E7-EFB9-19EC-CAAD-9ED7BE935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99878"/>
            <a:ext cx="10515601" cy="1782150"/>
          </a:xfrm>
        </p:spPr>
        <p:txBody>
          <a:bodyPr/>
          <a:lstStyle/>
          <a:p>
            <a:r>
              <a:rPr lang="cs-CZ">
                <a:latin typeface="Arial"/>
                <a:cs typeface="Arial"/>
              </a:rPr>
              <a:t>Data Preparation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58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Project </a:t>
            </a:r>
            <a:r>
              <a:rPr lang="cs-CZ" err="1"/>
              <a:t>definition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/>
              <a:t>Price prediction = goal</a:t>
            </a:r>
          </a:p>
          <a:p>
            <a:endParaRPr lang="en-GB"/>
          </a:p>
          <a:p>
            <a:r>
              <a:rPr lang="en-GB"/>
              <a:t>Price distribution is skewed</a:t>
            </a:r>
          </a:p>
          <a:p>
            <a:pPr lvl="1"/>
            <a:r>
              <a:rPr lang="en-GB">
                <a:latin typeface="Arial"/>
                <a:cs typeface="Arial"/>
              </a:rPr>
              <a:t>Logarithm price to improve stability and normality of the model</a:t>
            </a:r>
          </a:p>
          <a:p>
            <a:r>
              <a:rPr lang="en-GB"/>
              <a:t>Challenges addressed:</a:t>
            </a:r>
          </a:p>
          <a:p>
            <a:pPr lvl="1"/>
            <a:r>
              <a:rPr lang="en-GB"/>
              <a:t>Missing values, outliers</a:t>
            </a:r>
          </a:p>
          <a:p>
            <a:pPr lvl="1"/>
            <a:r>
              <a:rPr lang="en-GB"/>
              <a:t>Categorical encoding (room type, neighbourhood)</a:t>
            </a:r>
          </a:p>
          <a:p>
            <a:pPr lvl="1"/>
            <a:r>
              <a:rPr lang="en-GB"/>
              <a:t>Feature selection and transformation</a:t>
            </a:r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20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8755-BB16-5E44-4173-51D50CE5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C1FAA565-A790-8B2B-0038-5007EF10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Data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A849B64C-06B8-7782-3DE6-54B16A46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Initial dataset: 10k rows, 79 features</a:t>
            </a:r>
          </a:p>
          <a:p>
            <a:r>
              <a:rPr lang="en-GB"/>
              <a:t>Key preprocessing steps:</a:t>
            </a:r>
          </a:p>
          <a:p>
            <a:pPr lvl="1"/>
            <a:r>
              <a:rPr lang="en-GB"/>
              <a:t>Removal of outliers (extreme prices, invalid entries)</a:t>
            </a:r>
          </a:p>
          <a:p>
            <a:pPr lvl="1"/>
            <a:r>
              <a:rPr lang="en-GB">
                <a:latin typeface="Arial"/>
                <a:cs typeface="Arial"/>
              </a:rPr>
              <a:t>Log-transformation of numeric values </a:t>
            </a:r>
          </a:p>
          <a:p>
            <a:pPr lvl="1"/>
            <a:r>
              <a:rPr lang="en-GB"/>
              <a:t>Engineering features:</a:t>
            </a:r>
          </a:p>
          <a:p>
            <a:pPr marL="1200150" lvl="2" indent="-285750"/>
            <a:r>
              <a:rPr lang="en-GB"/>
              <a:t>Amenities count</a:t>
            </a:r>
          </a:p>
          <a:p>
            <a:pPr marL="1200150" lvl="2" indent="-285750"/>
            <a:r>
              <a:rPr lang="en-GB"/>
              <a:t>Text-based features (host verifications, description length)</a:t>
            </a:r>
          </a:p>
          <a:p>
            <a:pPr marL="1200150" lvl="2" indent="-285750"/>
            <a:r>
              <a:rPr lang="en-GB"/>
              <a:t>Review metrics</a:t>
            </a:r>
          </a:p>
          <a:p>
            <a:pPr marL="1200150" lvl="2" indent="-285750"/>
            <a:r>
              <a:rPr lang="en-GB"/>
              <a:t>Location grouping into </a:t>
            </a:r>
            <a:r>
              <a:rPr lang="en-GB" err="1"/>
              <a:t>neighbourhood_group</a:t>
            </a:r>
            <a:endParaRPr lang="en-GB"/>
          </a:p>
          <a:p>
            <a:r>
              <a:rPr lang="en-GB"/>
              <a:t>Result: Clean, feature-rich dataset suitable for </a:t>
            </a:r>
            <a:r>
              <a:rPr lang="en-GB" err="1"/>
              <a:t>modeling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5033603-8818-EE56-4920-3AD066CE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Data visualization</a:t>
            </a:r>
            <a:endParaRPr lang="en-US"/>
          </a:p>
        </p:txBody>
      </p:sp>
      <p:pic>
        <p:nvPicPr>
          <p:cNvPr id="4" name="Obrázek 3" descr="Obsah obrázku text, diagram, Vykreslený graf, řada/pruh&#10;&#10;Obsah generovaný pomocí AI může být nesprávný.">
            <a:extLst>
              <a:ext uri="{FF2B5EF4-FFF2-40B4-BE49-F238E27FC236}">
                <a16:creationId xmlns:a16="http://schemas.microsoft.com/office/drawing/2014/main" id="{2FACF443-E775-0A2A-5A51-52834CCA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13" y="1924050"/>
            <a:ext cx="7641898" cy="4432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93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B6022E-1AEF-CAE2-2DA9-01A9BED2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Data visualization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Obrázek 4" descr="Obsah obrázku text, diagram, snímek obrazovky, řada/pruh&#10;&#10;Obsah generovaný pomocí AI může být nesprávný.">
            <a:extLst>
              <a:ext uri="{FF2B5EF4-FFF2-40B4-BE49-F238E27FC236}">
                <a16:creationId xmlns:a16="http://schemas.microsoft.com/office/drawing/2014/main" id="{325814A9-8F93-E7B5-5D87-A0ADC80C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33537"/>
            <a:ext cx="8845550" cy="5040842"/>
          </a:xfrm>
          <a:prstGeom prst="rect">
            <a:avLst/>
          </a:prstGeom>
        </p:spPr>
      </p:pic>
      <p:pic>
        <p:nvPicPr>
          <p:cNvPr id="6" name="Obrázek 5" descr="Obsah obrázku text, snímek obrazovky&#10;&#10;Obsah generovaný pomocí AI může být nesprávný.">
            <a:extLst>
              <a:ext uri="{FF2B5EF4-FFF2-40B4-BE49-F238E27FC236}">
                <a16:creationId xmlns:a16="http://schemas.microsoft.com/office/drawing/2014/main" id="{83EC5B92-1589-3137-802A-E36C77C2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2018241"/>
            <a:ext cx="1191683" cy="42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D1A1-9749-8E0B-7A31-47484B7C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443DEFDE-B9AF-59A5-5031-B2F75C54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anchor="t">
            <a:normAutofit/>
          </a:bodyPr>
          <a:lstStyle/>
          <a:p>
            <a:r>
              <a:rPr lang="en-GB"/>
              <a:t>Results</a:t>
            </a:r>
            <a:endParaRPr lang="cs-CZ"/>
          </a:p>
        </p:txBody>
      </p:sp>
      <p:pic>
        <p:nvPicPr>
          <p:cNvPr id="4" name="Picture 3" descr="A graph with blue squares and black dots&#10;&#10;AI-generated content may be incorrect.">
            <a:extLst>
              <a:ext uri="{FF2B5EF4-FFF2-40B4-BE49-F238E27FC236}">
                <a16:creationId xmlns:a16="http://schemas.microsoft.com/office/drawing/2014/main" id="{4391832B-3B55-5F29-5DC1-FCCCEDE8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" y="1953618"/>
            <a:ext cx="6467768" cy="3930093"/>
          </a:xfrm>
          <a:prstGeom prst="rect">
            <a:avLst/>
          </a:prstGeom>
        </p:spPr>
      </p:pic>
      <p:pic>
        <p:nvPicPr>
          <p:cNvPr id="13" name="Picture 12" descr="A graph of blue dots&#10;&#10;AI-generated content may be incorrect.">
            <a:extLst>
              <a:ext uri="{FF2B5EF4-FFF2-40B4-BE49-F238E27FC236}">
                <a16:creationId xmlns:a16="http://schemas.microsoft.com/office/drawing/2014/main" id="{8785EC9D-0132-B717-6ADA-10573C27B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2" y="2048400"/>
            <a:ext cx="5903144" cy="38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101EC-21A8-D97B-887E-5CA18A80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4B0622A8-4D43-468E-76CA-83A30FC2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/>
          <a:p>
            <a:r>
              <a:rPr lang="en-GB"/>
              <a:t>Model &amp; Metrics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37119D20-6BBD-BA04-55D6-EF999601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>
            <a:normAutofit/>
          </a:bodyPr>
          <a:lstStyle/>
          <a:p>
            <a:r>
              <a:rPr lang="en-GB" b="1"/>
              <a:t>Models evaluated:</a:t>
            </a:r>
            <a:endParaRPr lang="en-GB"/>
          </a:p>
          <a:p>
            <a:pPr lvl="1"/>
            <a:r>
              <a:rPr lang="en-GB" sz="1600"/>
              <a:t>Linear Regression</a:t>
            </a:r>
          </a:p>
          <a:p>
            <a:pPr lvl="1"/>
            <a:r>
              <a:rPr lang="en-GB" sz="1600"/>
              <a:t>Decision Tree Regressor</a:t>
            </a:r>
          </a:p>
          <a:p>
            <a:pPr lvl="1"/>
            <a:r>
              <a:rPr lang="en-GB" sz="1600" err="1"/>
              <a:t>XGBoost</a:t>
            </a:r>
            <a:endParaRPr lang="en-GB" sz="1600"/>
          </a:p>
          <a:p>
            <a:r>
              <a:rPr lang="en-GB" b="1"/>
              <a:t>Metrics used:</a:t>
            </a:r>
            <a:endParaRPr lang="en-GB"/>
          </a:p>
          <a:p>
            <a:pPr lvl="1"/>
            <a:r>
              <a:rPr lang="en-GB" sz="1600"/>
              <a:t>Root Mean Squared Error (RMSE)</a:t>
            </a:r>
          </a:p>
          <a:p>
            <a:pPr lvl="1"/>
            <a:r>
              <a:rPr lang="en-GB" sz="1600"/>
              <a:t>R² (coefficient of determination)</a:t>
            </a:r>
          </a:p>
          <a:p>
            <a:r>
              <a:rPr lang="en-GB" b="1"/>
              <a:t>Evaluation strategy:</a:t>
            </a:r>
            <a:endParaRPr lang="en-GB"/>
          </a:p>
          <a:p>
            <a:pPr lvl="1"/>
            <a:r>
              <a:rPr lang="en-GB" sz="1600"/>
              <a:t>Train/test split (70/30)</a:t>
            </a:r>
          </a:p>
          <a:p>
            <a:pPr lvl="1"/>
            <a:r>
              <a:rPr lang="en-GB" sz="1600"/>
              <a:t>Learning curve analysis</a:t>
            </a:r>
          </a:p>
          <a:p>
            <a:pPr lvl="1"/>
            <a:r>
              <a:rPr lang="en-GB" sz="1600"/>
              <a:t>Metric comparison across models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A9E563-EDCB-4447-12F5-75C88048F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9894"/>
              </p:ext>
            </p:extLst>
          </p:nvPr>
        </p:nvGraphicFramePr>
        <p:xfrm>
          <a:off x="5183188" y="2234538"/>
          <a:ext cx="6172201" cy="2464032"/>
        </p:xfrm>
        <a:graphic>
          <a:graphicData uri="http://schemas.openxmlformats.org/drawingml/2006/table">
            <a:tbl>
              <a:tblPr firstRow="1" firstCol="1" bandRow="1"/>
              <a:tblGrid>
                <a:gridCol w="2488194">
                  <a:extLst>
                    <a:ext uri="{9D8B030D-6E8A-4147-A177-3AD203B41FA5}">
                      <a16:colId xmlns:a16="http://schemas.microsoft.com/office/drawing/2014/main" val="1705060613"/>
                    </a:ext>
                  </a:extLst>
                </a:gridCol>
                <a:gridCol w="2248221">
                  <a:extLst>
                    <a:ext uri="{9D8B030D-6E8A-4147-A177-3AD203B41FA5}">
                      <a16:colId xmlns:a16="http://schemas.microsoft.com/office/drawing/2014/main" val="278417052"/>
                    </a:ext>
                  </a:extLst>
                </a:gridCol>
                <a:gridCol w="1435786">
                  <a:extLst>
                    <a:ext uri="{9D8B030D-6E8A-4147-A177-3AD203B41FA5}">
                      <a16:colId xmlns:a16="http://schemas.microsoft.com/office/drawing/2014/main" val="1116112357"/>
                    </a:ext>
                  </a:extLst>
                </a:gridCol>
              </a:tblGrid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Mean CV RMSE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Std Dev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13505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LightGBM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0.3769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0.0143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53661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0.3883</a:t>
                      </a:r>
                      <a:endParaRPr lang="en-GB" sz="3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0.0155</a:t>
                      </a:r>
                      <a:endParaRPr lang="en-GB" sz="3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765320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0.3996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0.0083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1793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Ridge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0.4466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0.0202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813414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i="0" u="none" strike="noStrike" cap="all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Lasso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0.6663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0.0152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901" marR="124901" marT="1734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74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3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2">
            <a:extLst>
              <a:ext uri="{FF2B5EF4-FFF2-40B4-BE49-F238E27FC236}">
                <a16:creationId xmlns:a16="http://schemas.microsoft.com/office/drawing/2014/main" id="{589A1DAE-6CBE-4621-A477-C2A8EEC89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99878"/>
            <a:ext cx="10515601" cy="1782150"/>
          </a:xfrm>
        </p:spPr>
        <p:txBody>
          <a:bodyPr/>
          <a:lstStyle/>
          <a:p>
            <a:r>
              <a:rPr lang="cs-CZ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455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EN_16_9.potx" id="{699A322B-4790-4D25-93A3-4DAC37084896}" vid="{7DB97824-0AF6-4DEE-B35D-6851E86150C8}"/>
    </a:ext>
  </a:extLst>
</a:theme>
</file>

<file path=ppt/theme/theme2.xml><?xml version="1.0" encoding="utf-8"?>
<a:theme xmlns:a="http://schemas.openxmlformats.org/drawingml/2006/main" name="Subtitle / 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EN_16_9.potx" id="{699A322B-4790-4D25-93A3-4DAC37084896}" vid="{22AC1FCD-82DD-40DD-97CC-8FD97BDE7AA8}"/>
    </a:ext>
  </a:extLst>
</a:theme>
</file>

<file path=ppt/theme/theme3.xml><?xml version="1.0" encoding="utf-8"?>
<a:theme xmlns:a="http://schemas.openxmlformats.org/drawingml/2006/main" name="Norm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EN_16_9.potx" id="{699A322B-4790-4D25-93A3-4DAC37084896}" vid="{2706CD0A-56E8-4E56-A1C2-44458C3C026C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EAD61CDED85140BF5B934B48DD3484" ma:contentTypeVersion="15" ma:contentTypeDescription="Create a new document." ma:contentTypeScope="" ma:versionID="cc982a5df0320791fbc3ea24d0deba6b">
  <xsd:schema xmlns:xsd="http://www.w3.org/2001/XMLSchema" xmlns:xs="http://www.w3.org/2001/XMLSchema" xmlns:p="http://schemas.microsoft.com/office/2006/metadata/properties" xmlns:ns2="7fe71cfb-81ed-4b9d-9a1f-cae1a72b62ba" xmlns:ns3="184be059-f9c1-47a1-baeb-6b78fb5c2cd7" targetNamespace="http://schemas.microsoft.com/office/2006/metadata/properties" ma:root="true" ma:fieldsID="b8f28b2c1c50d19b407cb644c1af36e4" ns2:_="" ns3:_="">
    <xsd:import namespace="7fe71cfb-81ed-4b9d-9a1f-cae1a72b62ba"/>
    <xsd:import namespace="184be059-f9c1-47a1-baeb-6b78fb5c2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71cfb-81ed-4b9d-9a1f-cae1a72b62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abb5542-b20f-476f-b885-dfe2db7716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be059-f9c1-47a1-baeb-6b78fb5c2c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e9b24e3-0751-412a-b275-2d618e008197}" ma:internalName="TaxCatchAll" ma:showField="CatchAllData" ma:web="184be059-f9c1-47a1-baeb-6b78fb5c2c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fe71cfb-81ed-4b9d-9a1f-cae1a72b62ba">
      <Terms xmlns="http://schemas.microsoft.com/office/infopath/2007/PartnerControls"/>
    </lcf76f155ced4ddcb4097134ff3c332f>
    <TaxCatchAll xmlns="184be059-f9c1-47a1-baeb-6b78fb5c2cd7" xsi:nil="true"/>
  </documentManagement>
</p:properties>
</file>

<file path=customXml/itemProps1.xml><?xml version="1.0" encoding="utf-8"?>
<ds:datastoreItem xmlns:ds="http://schemas.openxmlformats.org/officeDocument/2006/customXml" ds:itemID="{5F91537C-CB35-4EC4-B715-A91599E89879}">
  <ds:schemaRefs>
    <ds:schemaRef ds:uri="184be059-f9c1-47a1-baeb-6b78fb5c2cd7"/>
    <ds:schemaRef ds:uri="7fe71cfb-81ed-4b9d-9a1f-cae1a72b62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BC1139D-28A1-4BC6-A6A7-4869FFAF5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D26283-2988-4DAB-98BC-6C0732F2BFB7}">
  <ds:schemaRefs>
    <ds:schemaRef ds:uri="184be059-f9c1-47a1-baeb-6b78fb5c2cd7"/>
    <ds:schemaRef ds:uri="7fe71cfb-81ed-4b9d-9a1f-cae1a72b62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Opening slide</Template>
  <Application>Microsoft Office PowerPoint</Application>
  <PresentationFormat>Širokoúhlá obrazovka</PresentationFormat>
  <Slides>19</Slides>
  <Notes>0</Notes>
  <HiddenSlides>0</HiddenSlides>
  <ScaleCrop>false</ScaleCrop>
  <HeadingPairs>
    <vt:vector size="4" baseType="variant">
      <vt:variant>
        <vt:lpstr>Motiv</vt:lpstr>
      </vt:variant>
      <vt:variant>
        <vt:i4>3</vt:i4>
      </vt:variant>
      <vt:variant>
        <vt:lpstr>Nadpisy snímků</vt:lpstr>
      </vt:variant>
      <vt:variant>
        <vt:i4>19</vt:i4>
      </vt:variant>
    </vt:vector>
  </HeadingPairs>
  <TitlesOfParts>
    <vt:vector size="22" baseType="lpstr">
      <vt:lpstr>Opening slide</vt:lpstr>
      <vt:lpstr>Subtitle / final slide</vt:lpstr>
      <vt:lpstr>Normal slide</vt:lpstr>
      <vt:lpstr>DATA–X  Price per night prediction in Prague </vt:lpstr>
      <vt:lpstr>Data Preparation</vt:lpstr>
      <vt:lpstr>Project definition</vt:lpstr>
      <vt:lpstr>Data</vt:lpstr>
      <vt:lpstr>Data visualization</vt:lpstr>
      <vt:lpstr>Data visualization </vt:lpstr>
      <vt:lpstr>Results</vt:lpstr>
      <vt:lpstr>Model &amp; Metrics</vt:lpstr>
      <vt:lpstr>RESULTS</vt:lpstr>
      <vt:lpstr>Results</vt:lpstr>
      <vt:lpstr>Results</vt:lpstr>
      <vt:lpstr>Feature importance</vt:lpstr>
      <vt:lpstr>SHAP – feature importance</vt:lpstr>
      <vt:lpstr>Streamlit APP</vt:lpstr>
      <vt:lpstr>Preview</vt:lpstr>
      <vt:lpstr>BONUS</vt:lpstr>
      <vt:lpstr>Relation between the sentiment and price</vt:lpstr>
      <vt:lpstr>High seasons</vt:lpstr>
      <vt:lpstr>Thank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Kalousek</dc:creator>
  <cp:revision>2</cp:revision>
  <dcterms:created xsi:type="dcterms:W3CDTF">2025-04-22T11:11:01Z</dcterms:created>
  <dcterms:modified xsi:type="dcterms:W3CDTF">2025-04-22T21:34:34Z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0x010100A5EAD61CDED85140BF5B934B48DD3484</vt:lpwstr>
  </property>
</Properties>
</file>